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Roboto"/>
      <p:regular r:id="rId10"/>
      <p:bold r:id="rId11"/>
      <p:italic r:id="rId12"/>
      <p:boldItalic r:id="rId13"/>
    </p:embeddedFont>
    <p:embeddedFont>
      <p:font typeface="Oswald SemiBold"/>
      <p:regular r:id="rId14"/>
      <p:bold r:id="rId15"/>
    </p:embeddedFont>
    <p:embeddedFont>
      <p:font typeface="Oswald"/>
      <p:bold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Roboto-bold.fntdata"/><Relationship Id="rId10" Type="http://schemas.openxmlformats.org/officeDocument/2006/relationships/font" Target="fonts/Roboto-regular.fntdata"/><Relationship Id="rId13" Type="http://schemas.openxmlformats.org/officeDocument/2006/relationships/font" Target="fonts/Roboto-boldItalic.fntdata"/><Relationship Id="rId12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swaldSemiBold-bold.fntdata"/><Relationship Id="rId14" Type="http://schemas.openxmlformats.org/officeDocument/2006/relationships/font" Target="fonts/OswaldSemiBold-regular.fntdata"/><Relationship Id="rId16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b4f895593_17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b4f895593_17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b4f895593_16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fb4f895593_1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b4f895593_1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fb4f895593_1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b4f895593_1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fb4f895593_1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b4f895593_13_0)">
  <p:cSld name="Generated (g3fb4f895593_13_0)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9.jpg"/><Relationship Id="rId6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image" Target="../media/image6.png"/><Relationship Id="rId6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56" name="Google Shape;56;p14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57" name="Google Shape;57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8" name="Google Shape;58;p14"/>
            <p:cNvGrpSpPr/>
            <p:nvPr/>
          </p:nvGrpSpPr>
          <p:grpSpPr>
            <a:xfrm>
              <a:off x="381000" y="904875"/>
              <a:ext cx="8382000" cy="38100"/>
              <a:chOff x="0" y="0"/>
              <a:chExt cx="8382000" cy="38100"/>
            </a:xfrm>
          </p:grpSpPr>
          <p:sp>
            <p:nvSpPr>
              <p:cNvPr id="59" name="Google Shape;59;p14"/>
              <p:cNvSpPr/>
              <p:nvPr/>
            </p:nvSpPr>
            <p:spPr>
              <a:xfrm>
                <a:off x="0" y="0"/>
                <a:ext cx="8382000" cy="38100"/>
              </a:xfrm>
              <a:prstGeom prst="rect">
                <a:avLst/>
              </a:prstGeom>
              <a:solidFill>
                <a:srgbClr val="1C1C1E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0" name="Google Shape;60;p14"/>
              <p:cNvSpPr/>
              <p:nvPr/>
            </p:nvSpPr>
            <p:spPr>
              <a:xfrm>
                <a:off x="0" y="0"/>
                <a:ext cx="762000" cy="38100"/>
              </a:xfrm>
              <a:prstGeom prst="rect">
                <a:avLst/>
              </a:prstGeom>
              <a:solidFill>
                <a:srgbClr val="D95C14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225" y="1151075"/>
            <a:ext cx="3647400" cy="325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225" y="106700"/>
            <a:ext cx="807752" cy="7391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" name="Google Shape;63;p14"/>
          <p:cNvGrpSpPr/>
          <p:nvPr/>
        </p:nvGrpSpPr>
        <p:grpSpPr>
          <a:xfrm>
            <a:off x="4150915" y="1151068"/>
            <a:ext cx="4635536" cy="1571891"/>
            <a:chOff x="381000" y="1524000"/>
            <a:chExt cx="6039000" cy="2047800"/>
          </a:xfrm>
        </p:grpSpPr>
        <p:grpSp>
          <p:nvGrpSpPr>
            <p:cNvPr id="64" name="Google Shape;64;p14"/>
            <p:cNvGrpSpPr/>
            <p:nvPr/>
          </p:nvGrpSpPr>
          <p:grpSpPr>
            <a:xfrm>
              <a:off x="381000" y="1524000"/>
              <a:ext cx="1886100" cy="2047800"/>
              <a:chOff x="0" y="0"/>
              <a:chExt cx="1886100" cy="2047800"/>
            </a:xfrm>
          </p:grpSpPr>
          <p:sp>
            <p:nvSpPr>
              <p:cNvPr id="65" name="Google Shape;65;p14"/>
              <p:cNvSpPr/>
              <p:nvPr/>
            </p:nvSpPr>
            <p:spPr>
              <a:xfrm>
                <a:off x="0" y="0"/>
                <a:ext cx="1886100" cy="20478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4"/>
              <p:cNvSpPr/>
              <p:nvPr/>
            </p:nvSpPr>
            <p:spPr>
              <a:xfrm>
                <a:off x="0" y="0"/>
                <a:ext cx="1886100" cy="38100"/>
              </a:xfrm>
              <a:prstGeom prst="rect">
                <a:avLst/>
              </a:prstGeom>
              <a:solidFill>
                <a:srgbClr val="D95C14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4"/>
              <p:cNvSpPr txBox="1"/>
              <p:nvPr/>
            </p:nvSpPr>
            <p:spPr>
              <a:xfrm>
                <a:off x="152400" y="171450"/>
                <a:ext cx="1581300" cy="171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s" sz="1075">
                    <a:solidFill>
                      <a:srgbClr val="D95C14"/>
                    </a:solidFill>
                    <a:latin typeface="Oswald SemiBold"/>
                    <a:ea typeface="Oswald SemiBold"/>
                    <a:cs typeface="Oswald SemiBold"/>
                    <a:sym typeface="Oswald SemiBold"/>
                  </a:rPr>
                  <a:t>PASO 1</a:t>
                </a:r>
                <a:endParaRPr b="0" sz="1075">
                  <a:solidFill>
                    <a:srgbClr val="D95C14"/>
                  </a:solidFill>
                  <a:latin typeface="Oswald SemiBold"/>
                  <a:ea typeface="Oswald SemiBold"/>
                  <a:cs typeface="Oswald SemiBold"/>
                  <a:sym typeface="Oswald SemiBold"/>
                </a:endParaRPr>
              </a:p>
              <a:p>
                <a:pPr indent="0" lvl="0" marL="0" rtl="0" algn="l">
                  <a:spcBef>
                    <a:spcPts val="461"/>
                  </a:spcBef>
                  <a:spcAft>
                    <a:spcPts val="0"/>
                  </a:spcAft>
                  <a:buNone/>
                </a:pPr>
                <a:r>
                  <a:rPr b="0" lang="es" sz="844">
                    <a:solidFill>
                      <a:srgbClr val="1C1C1E"/>
                    </a:solidFill>
                    <a:latin typeface="Roboto"/>
                    <a:ea typeface="Roboto"/>
                    <a:cs typeface="Roboto"/>
                    <a:sym typeface="Roboto"/>
                  </a:rPr>
                  <a:t>Ingresar el peso total de la harina a utilizar, expresado en kilogramos.</a:t>
                </a:r>
                <a:endParaRPr b="0" sz="844">
                  <a:solidFill>
                    <a:srgbClr val="1C1C1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68" name="Google Shape;68;p14"/>
            <p:cNvGrpSpPr/>
            <p:nvPr/>
          </p:nvGrpSpPr>
          <p:grpSpPr>
            <a:xfrm>
              <a:off x="2457450" y="1524000"/>
              <a:ext cx="1886100" cy="2047800"/>
              <a:chOff x="0" y="0"/>
              <a:chExt cx="1886100" cy="2047800"/>
            </a:xfrm>
          </p:grpSpPr>
          <p:sp>
            <p:nvSpPr>
              <p:cNvPr id="69" name="Google Shape;69;p14"/>
              <p:cNvSpPr/>
              <p:nvPr/>
            </p:nvSpPr>
            <p:spPr>
              <a:xfrm>
                <a:off x="0" y="0"/>
                <a:ext cx="1886100" cy="20478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4"/>
              <p:cNvSpPr/>
              <p:nvPr/>
            </p:nvSpPr>
            <p:spPr>
              <a:xfrm>
                <a:off x="0" y="0"/>
                <a:ext cx="1886100" cy="38100"/>
              </a:xfrm>
              <a:prstGeom prst="rect">
                <a:avLst/>
              </a:prstGeom>
              <a:solidFill>
                <a:srgbClr val="D95C14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14"/>
              <p:cNvSpPr txBox="1"/>
              <p:nvPr/>
            </p:nvSpPr>
            <p:spPr>
              <a:xfrm>
                <a:off x="152400" y="171450"/>
                <a:ext cx="1581300" cy="1714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s" sz="1075">
                    <a:solidFill>
                      <a:srgbClr val="D95C14"/>
                    </a:solidFill>
                    <a:latin typeface="Oswald SemiBold"/>
                    <a:ea typeface="Oswald SemiBold"/>
                    <a:cs typeface="Oswald SemiBold"/>
                    <a:sym typeface="Oswald SemiBold"/>
                  </a:rPr>
                  <a:t>PASO 2</a:t>
                </a:r>
                <a:endParaRPr b="0" sz="1075">
                  <a:solidFill>
                    <a:srgbClr val="D95C14"/>
                  </a:solidFill>
                  <a:latin typeface="Oswald SemiBold"/>
                  <a:ea typeface="Oswald SemiBold"/>
                  <a:cs typeface="Oswald SemiBold"/>
                  <a:sym typeface="Oswald SemiBold"/>
                </a:endParaRPr>
              </a:p>
              <a:p>
                <a:pPr indent="0" lvl="0" marL="0" rtl="0" algn="l">
                  <a:spcBef>
                    <a:spcPts val="461"/>
                  </a:spcBef>
                  <a:spcAft>
                    <a:spcPts val="0"/>
                  </a:spcAft>
                  <a:buNone/>
                </a:pPr>
                <a:r>
                  <a:rPr b="0" lang="es" sz="844">
                    <a:solidFill>
                      <a:srgbClr val="1C1C1E"/>
                    </a:solidFill>
                    <a:latin typeface="Roboto"/>
                    <a:ea typeface="Roboto"/>
                    <a:cs typeface="Roboto"/>
                    <a:sym typeface="Roboto"/>
                  </a:rPr>
                  <a:t>Seleccionar el tipo de </a:t>
                </a:r>
                <a:r>
                  <a:rPr lang="es" sz="844">
                    <a:solidFill>
                      <a:srgbClr val="1C1C1E"/>
                    </a:solidFill>
                    <a:latin typeface="Roboto"/>
                    <a:ea typeface="Roboto"/>
                    <a:cs typeface="Roboto"/>
                    <a:sym typeface="Roboto"/>
                  </a:rPr>
                  <a:t>amplitud </a:t>
                </a:r>
                <a:r>
                  <a:rPr lang="es" sz="844">
                    <a:solidFill>
                      <a:srgbClr val="1C1C1E"/>
                    </a:solidFill>
                    <a:latin typeface="Roboto"/>
                    <a:ea typeface="Roboto"/>
                    <a:cs typeface="Roboto"/>
                    <a:sym typeface="Roboto"/>
                  </a:rPr>
                  <a:t>térmica</a:t>
                </a:r>
                <a:r>
                  <a:rPr lang="es" sz="844">
                    <a:solidFill>
                      <a:srgbClr val="1C1C1E"/>
                    </a:solidFill>
                    <a:latin typeface="Roboto"/>
                    <a:ea typeface="Roboto"/>
                    <a:cs typeface="Roboto"/>
                    <a:sym typeface="Roboto"/>
                  </a:rPr>
                  <a:t> y clima.</a:t>
                </a:r>
                <a:endParaRPr sz="844">
                  <a:solidFill>
                    <a:srgbClr val="1C1C1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44">
                  <a:solidFill>
                    <a:srgbClr val="1C1C1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s" sz="844">
                    <a:solidFill>
                      <a:srgbClr val="1C1C1E"/>
                    </a:solidFill>
                    <a:latin typeface="Roboto"/>
                    <a:ea typeface="Roboto"/>
                    <a:cs typeface="Roboto"/>
                    <a:sym typeface="Roboto"/>
                  </a:rPr>
                  <a:t>La cantidad de horas de </a:t>
                </a:r>
                <a:r>
                  <a:rPr lang="es" sz="844">
                    <a:solidFill>
                      <a:srgbClr val="1C1C1E"/>
                    </a:solidFill>
                    <a:latin typeface="Roboto"/>
                    <a:ea typeface="Roboto"/>
                    <a:cs typeface="Roboto"/>
                    <a:sym typeface="Roboto"/>
                  </a:rPr>
                  <a:t>fermentación</a:t>
                </a:r>
                <a:endParaRPr sz="844">
                  <a:solidFill>
                    <a:srgbClr val="1C1C1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72" name="Google Shape;72;p14"/>
            <p:cNvGrpSpPr/>
            <p:nvPr/>
          </p:nvGrpSpPr>
          <p:grpSpPr>
            <a:xfrm>
              <a:off x="4533900" y="1524000"/>
              <a:ext cx="1886100" cy="2047800"/>
              <a:chOff x="0" y="0"/>
              <a:chExt cx="1886100" cy="2047800"/>
            </a:xfrm>
          </p:grpSpPr>
          <p:sp>
            <p:nvSpPr>
              <p:cNvPr id="73" name="Google Shape;73;p14"/>
              <p:cNvSpPr/>
              <p:nvPr/>
            </p:nvSpPr>
            <p:spPr>
              <a:xfrm>
                <a:off x="0" y="0"/>
                <a:ext cx="1886100" cy="20478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4" name="Google Shape;74;p14"/>
              <p:cNvSpPr/>
              <p:nvPr/>
            </p:nvSpPr>
            <p:spPr>
              <a:xfrm>
                <a:off x="0" y="0"/>
                <a:ext cx="1886100" cy="38100"/>
              </a:xfrm>
              <a:prstGeom prst="rect">
                <a:avLst/>
              </a:prstGeom>
              <a:solidFill>
                <a:srgbClr val="D95C14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5" name="Google Shape;75;p14"/>
              <p:cNvSpPr txBox="1"/>
              <p:nvPr/>
            </p:nvSpPr>
            <p:spPr>
              <a:xfrm>
                <a:off x="152400" y="171450"/>
                <a:ext cx="1581300" cy="17145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s" sz="1075">
                    <a:solidFill>
                      <a:srgbClr val="D95C14"/>
                    </a:solidFill>
                    <a:latin typeface="Oswald SemiBold"/>
                    <a:ea typeface="Oswald SemiBold"/>
                    <a:cs typeface="Oswald SemiBold"/>
                    <a:sym typeface="Oswald SemiBold"/>
                  </a:rPr>
                  <a:t>PASO 3</a:t>
                </a:r>
                <a:endParaRPr b="0" i="0" sz="1075">
                  <a:solidFill>
                    <a:srgbClr val="D95C14"/>
                  </a:solidFill>
                  <a:latin typeface="Oswald SemiBold"/>
                  <a:ea typeface="Oswald SemiBold"/>
                  <a:cs typeface="Oswald SemiBold"/>
                  <a:sym typeface="Oswald SemiBold"/>
                </a:endParaRPr>
              </a:p>
              <a:p>
                <a:pPr indent="0" lvl="0" marL="0" rtl="0" algn="l">
                  <a:spcBef>
                    <a:spcPts val="461"/>
                  </a:spcBef>
                  <a:spcAft>
                    <a:spcPts val="461"/>
                  </a:spcAft>
                  <a:buNone/>
                </a:pPr>
                <a:r>
                  <a:rPr b="0" i="0" lang="es" sz="844">
                    <a:solidFill>
                      <a:srgbClr val="1C1C1E"/>
                    </a:solidFill>
                    <a:latin typeface="Roboto"/>
                    <a:ea typeface="Roboto"/>
                    <a:cs typeface="Roboto"/>
                    <a:sym typeface="Roboto"/>
                  </a:rPr>
                  <a:t>Indicar la temperatura de trabajo y cómo se comportará en el proceso.</a:t>
                </a:r>
                <a:endParaRPr b="0" i="0" sz="844">
                  <a:solidFill>
                    <a:srgbClr val="D95C14"/>
                  </a:solidFill>
                  <a:latin typeface="Oswald SemiBold"/>
                  <a:ea typeface="Oswald SemiBold"/>
                  <a:cs typeface="Oswald SemiBold"/>
                  <a:sym typeface="Oswald SemiBold"/>
                </a:endParaRPr>
              </a:p>
            </p:txBody>
          </p:sp>
        </p:grpSp>
      </p:grpSp>
      <p:pic>
        <p:nvPicPr>
          <p:cNvPr id="76" name="Google Shape;76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50925" y="2806800"/>
            <a:ext cx="1911600" cy="1705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7" name="Google Shape;77;p14"/>
          <p:cNvGrpSpPr/>
          <p:nvPr/>
        </p:nvGrpSpPr>
        <p:grpSpPr>
          <a:xfrm>
            <a:off x="6191250" y="2800350"/>
            <a:ext cx="2571900" cy="1714500"/>
            <a:chOff x="0" y="0"/>
            <a:chExt cx="2571900" cy="1714500"/>
          </a:xfrm>
        </p:grpSpPr>
        <p:sp>
          <p:nvSpPr>
            <p:cNvPr id="78" name="Google Shape;78;p14"/>
            <p:cNvSpPr/>
            <p:nvPr/>
          </p:nvSpPr>
          <p:spPr>
            <a:xfrm>
              <a:off x="0" y="0"/>
              <a:ext cx="2571900" cy="1714500"/>
            </a:xfrm>
            <a:prstGeom prst="roundRect">
              <a:avLst>
                <a:gd fmla="val 2222" name="adj"/>
              </a:avLst>
            </a:prstGeom>
            <a:solidFill>
              <a:srgbClr val="1C1C1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4"/>
            <p:cNvSpPr/>
            <p:nvPr/>
          </p:nvSpPr>
          <p:spPr>
            <a:xfrm>
              <a:off x="0" y="0"/>
              <a:ext cx="57300" cy="1714500"/>
            </a:xfrm>
            <a:prstGeom prst="roundRect">
              <a:avLst>
                <a:gd fmla="val 33333" name="adj"/>
              </a:avLst>
            </a:prstGeom>
            <a:solidFill>
              <a:srgbClr val="D95C1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4"/>
            <p:cNvSpPr txBox="1"/>
            <p:nvPr/>
          </p:nvSpPr>
          <p:spPr>
            <a:xfrm>
              <a:off x="190500" y="152400"/>
              <a:ext cx="2229000" cy="140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lang="es" sz="1100">
                  <a:solidFill>
                    <a:srgbClr val="D95C14"/>
                  </a:solidFill>
                  <a:latin typeface="Oswald SemiBold"/>
                  <a:ea typeface="Oswald SemiBold"/>
                  <a:cs typeface="Oswald SemiBold"/>
                  <a:sym typeface="Oswald SemiBold"/>
                </a:rPr>
                <a:t>Síntesis del Procedimiento</a:t>
              </a:r>
              <a:endParaRPr b="0" sz="1100">
                <a:solidFill>
                  <a:srgbClr val="D95C14"/>
                </a:solidFill>
                <a:latin typeface="Oswald SemiBold"/>
                <a:ea typeface="Oswald SemiBold"/>
                <a:cs typeface="Oswald SemiBold"/>
                <a:sym typeface="Oswald SemiBo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1" lang="es" sz="850">
                  <a:solidFill>
                    <a:srgbClr val="D95C14"/>
                  </a:solidFill>
                  <a:latin typeface="Roboto"/>
                  <a:ea typeface="Roboto"/>
                  <a:cs typeface="Roboto"/>
                  <a:sym typeface="Roboto"/>
                </a:rPr>
                <a:t>1.</a:t>
              </a:r>
              <a:r>
                <a:rPr b="0" lang="es" sz="85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Ingreso de harina en kg como base del cálculo.</a:t>
              </a:r>
              <a:endParaRPr b="0" sz="85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s" sz="850">
                  <a:solidFill>
                    <a:srgbClr val="D95C14"/>
                  </a:solidFill>
                  <a:latin typeface="Roboto"/>
                  <a:ea typeface="Roboto"/>
                  <a:cs typeface="Roboto"/>
                  <a:sym typeface="Roboto"/>
                </a:rPr>
                <a:t>2.</a:t>
              </a:r>
              <a:r>
                <a:rPr b="0" lang="es" sz="85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Configuración de clima, amplitud térmica y fermentación.</a:t>
              </a:r>
              <a:endParaRPr b="0" sz="85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b="1" lang="es" sz="850">
                  <a:solidFill>
                    <a:srgbClr val="D95C14"/>
                  </a:solidFill>
                  <a:latin typeface="Roboto"/>
                  <a:ea typeface="Roboto"/>
                  <a:cs typeface="Roboto"/>
                  <a:sym typeface="Roboto"/>
                </a:rPr>
                <a:t>3.</a:t>
              </a:r>
              <a:r>
                <a:rPr b="0" lang="es" sz="85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 Calibración de temperatura de masa y cálculo del agua (TDM).</a:t>
              </a:r>
              <a:endParaRPr b="0" sz="85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15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86" name="Google Shape;86;p15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7" name="Google Shape;87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" name="Google Shape;88;p15"/>
            <p:cNvSpPr/>
            <p:nvPr/>
          </p:nvSpPr>
          <p:spPr>
            <a:xfrm>
              <a:off x="381000" y="562050"/>
              <a:ext cx="8382000" cy="38100"/>
            </a:xfrm>
            <a:prstGeom prst="rect">
              <a:avLst/>
            </a:prstGeom>
            <a:solidFill>
              <a:srgbClr val="D95C1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15"/>
          <p:cNvSpPr/>
          <p:nvPr/>
        </p:nvSpPr>
        <p:spPr>
          <a:xfrm>
            <a:off x="381000" y="571500"/>
            <a:ext cx="8382000" cy="19200"/>
          </a:xfrm>
          <a:prstGeom prst="rect">
            <a:avLst/>
          </a:prstGeom>
          <a:solidFill>
            <a:srgbClr val="E0E0E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5"/>
          <p:cNvPicPr preferRelativeResize="0"/>
          <p:nvPr/>
        </p:nvPicPr>
        <p:blipFill rotWithShape="1">
          <a:blip r:embed="rId4">
            <a:alphaModFix/>
          </a:blip>
          <a:srcRect b="11750" l="0" r="0" t="11750"/>
          <a:stretch/>
        </p:blipFill>
        <p:spPr>
          <a:xfrm>
            <a:off x="381000" y="114300"/>
            <a:ext cx="571500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5"/>
          <p:cNvSpPr txBox="1"/>
          <p:nvPr/>
        </p:nvSpPr>
        <p:spPr>
          <a:xfrm>
            <a:off x="381000" y="700088"/>
            <a:ext cx="83820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400">
                <a:solidFill>
                  <a:srgbClr val="1C1C1E"/>
                </a:solidFill>
                <a:latin typeface="Oswald"/>
                <a:ea typeface="Oswald"/>
                <a:cs typeface="Oswald"/>
                <a:sym typeface="Oswald"/>
              </a:rPr>
              <a:t>Quédate con los mejores resultados</a:t>
            </a:r>
            <a:endParaRPr b="1" sz="2400">
              <a:solidFill>
                <a:srgbClr val="1C1C1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lang="es" sz="1200">
                <a:solidFill>
                  <a:srgbClr val="5A5A5E"/>
                </a:solidFill>
                <a:latin typeface="Roboto"/>
                <a:ea typeface="Roboto"/>
                <a:cs typeface="Roboto"/>
                <a:sym typeface="Roboto"/>
              </a:rPr>
              <a:t>Aplica los principios del porcentaje panadero de forma automatizada y garantiza la máxima calidad en cada horneada.</a:t>
            </a:r>
            <a:endParaRPr b="0" sz="1200">
              <a:solidFill>
                <a:srgbClr val="5A5A5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2" name="Google Shape;92;p15"/>
          <p:cNvPicPr preferRelativeResize="0"/>
          <p:nvPr/>
        </p:nvPicPr>
        <p:blipFill rotWithShape="1">
          <a:blip r:embed="rId5">
            <a:alphaModFix/>
          </a:blip>
          <a:srcRect b="0" l="60" r="60" t="0"/>
          <a:stretch/>
        </p:blipFill>
        <p:spPr>
          <a:xfrm>
            <a:off x="381000" y="1476375"/>
            <a:ext cx="5143500" cy="188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 rotWithShape="1">
          <a:blip r:embed="rId6">
            <a:alphaModFix/>
          </a:blip>
          <a:srcRect b="32732" l="0" r="0" t="32732"/>
          <a:stretch/>
        </p:blipFill>
        <p:spPr>
          <a:xfrm>
            <a:off x="5715000" y="1476375"/>
            <a:ext cx="3048000" cy="1886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Google Shape;94;p15"/>
          <p:cNvGrpSpPr/>
          <p:nvPr/>
        </p:nvGrpSpPr>
        <p:grpSpPr>
          <a:xfrm>
            <a:off x="381000" y="3571875"/>
            <a:ext cx="8382000" cy="1143000"/>
            <a:chOff x="0" y="0"/>
            <a:chExt cx="8382000" cy="1143000"/>
          </a:xfrm>
        </p:grpSpPr>
        <p:sp>
          <p:nvSpPr>
            <p:cNvPr id="95" name="Google Shape;95;p15"/>
            <p:cNvSpPr/>
            <p:nvPr/>
          </p:nvSpPr>
          <p:spPr>
            <a:xfrm>
              <a:off x="0" y="0"/>
              <a:ext cx="8382000" cy="1143000"/>
            </a:xfrm>
            <a:prstGeom prst="roundRect">
              <a:avLst>
                <a:gd fmla="val 5000" name="adj"/>
              </a:avLst>
            </a:prstGeom>
            <a:solidFill>
              <a:srgbClr val="1C1C1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5"/>
            <p:cNvSpPr/>
            <p:nvPr/>
          </p:nvSpPr>
          <p:spPr>
            <a:xfrm>
              <a:off x="0" y="0"/>
              <a:ext cx="57300" cy="1143000"/>
            </a:xfrm>
            <a:prstGeom prst="roundRect">
              <a:avLst>
                <a:gd fmla="val 50000" name="adj"/>
              </a:avLst>
            </a:prstGeom>
            <a:solidFill>
              <a:srgbClr val="D95C1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5"/>
            <p:cNvSpPr txBox="1"/>
            <p:nvPr/>
          </p:nvSpPr>
          <p:spPr>
            <a:xfrm>
              <a:off x="228600" y="171450"/>
              <a:ext cx="7924800" cy="8001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" sz="1300">
                  <a:solidFill>
                    <a:srgbClr val="D95C14"/>
                  </a:solidFill>
                  <a:latin typeface="Oswald"/>
                  <a:ea typeface="Oswald"/>
                  <a:cs typeface="Oswald"/>
                  <a:sym typeface="Oswald"/>
                </a:rPr>
                <a:t>¡LOS RESULTADOS QUE OBTENDRÁS!</a:t>
              </a:r>
              <a:endParaRPr b="1" i="0" sz="1300">
                <a:solidFill>
                  <a:srgbClr val="D95C14"/>
                </a:solidFill>
                <a:latin typeface="Oswald"/>
                <a:ea typeface="Oswald"/>
                <a:cs typeface="Oswald"/>
                <a:sym typeface="Oswald"/>
              </a:endParaRPr>
            </a:p>
            <a:p>
              <a:pPr indent="0" lvl="0" marL="0" rtl="0" algn="l">
                <a:spcBef>
                  <a:spcPts val="600"/>
                </a:spcBef>
                <a:spcAft>
                  <a:spcPts val="0"/>
                </a:spcAft>
                <a:buNone/>
              </a:pPr>
              <a:r>
                <a:rPr b="0" i="0" lang="es" sz="1100">
                  <a:solidFill>
                    <a:srgbClr val="E0E0E2"/>
                  </a:solidFill>
                  <a:latin typeface="Roboto"/>
                  <a:ea typeface="Roboto"/>
                  <a:cs typeface="Roboto"/>
                  <a:sym typeface="Roboto"/>
                </a:rPr>
                <a:t>Sabiendo las diferentes levaduras que podés usar y sus proporciones exactas es más fácil hacer un excelente producto sin tener mermas e invirtiendo lo justo y necesario.</a:t>
              </a:r>
              <a:endParaRPr b="1" i="0" sz="1100">
                <a:solidFill>
                  <a:srgbClr val="D95C14"/>
                </a:solidFill>
                <a:latin typeface="Oswald"/>
                <a:ea typeface="Oswald"/>
                <a:cs typeface="Oswald"/>
                <a:sym typeface="Oswald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16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103" name="Google Shape;103;p16"/>
            <p:cNvSpPr/>
            <p:nvPr/>
          </p:nvSpPr>
          <p:spPr>
            <a:xfrm>
              <a:off x="0" y="0"/>
              <a:ext cx="4572000" cy="5143500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6"/>
            <p:cNvSpPr/>
            <p:nvPr/>
          </p:nvSpPr>
          <p:spPr>
            <a:xfrm>
              <a:off x="4572000" y="0"/>
              <a:ext cx="4572000" cy="51435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6"/>
            <p:cNvSpPr/>
            <p:nvPr/>
          </p:nvSpPr>
          <p:spPr>
            <a:xfrm>
              <a:off x="381000" y="571500"/>
              <a:ext cx="8382000" cy="19200"/>
            </a:xfrm>
            <a:prstGeom prst="rect">
              <a:avLst/>
            </a:prstGeom>
            <a:solidFill>
              <a:srgbClr val="E0E0E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799" y="641199"/>
            <a:ext cx="4126751" cy="3776152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6"/>
          <p:cNvSpPr txBox="1"/>
          <p:nvPr/>
        </p:nvSpPr>
        <p:spPr>
          <a:xfrm>
            <a:off x="4953000" y="952500"/>
            <a:ext cx="3714900" cy="1238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s" sz="2600">
                <a:solidFill>
                  <a:srgbClr val="1C1C1E"/>
                </a:solidFill>
                <a:latin typeface="Oswald"/>
                <a:ea typeface="Oswald"/>
                <a:cs typeface="Oswald"/>
                <a:sym typeface="Oswald"/>
              </a:rPr>
              <a:t>¿Necesitas más ayuda?</a:t>
            </a:r>
            <a:endParaRPr b="1" i="0" sz="2600">
              <a:solidFill>
                <a:srgbClr val="1C1C1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s" sz="1200">
                <a:solidFill>
                  <a:srgbClr val="5A5A5E"/>
                </a:solidFill>
                <a:latin typeface="Roboto"/>
                <a:ea typeface="Roboto"/>
                <a:cs typeface="Roboto"/>
                <a:sym typeface="Roboto"/>
              </a:rPr>
              <a:t>Te dejamos un link de un video tutorial para ampliar mediante prácticas en el uso de la calculadora. Una herramienta eficaz a la hora de hacer tus panificados.</a:t>
            </a:r>
            <a:endParaRPr b="0" i="0" sz="1200">
              <a:solidFill>
                <a:srgbClr val="5A5A5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08" name="Google Shape;108;p16"/>
          <p:cNvGrpSpPr/>
          <p:nvPr/>
        </p:nvGrpSpPr>
        <p:grpSpPr>
          <a:xfrm>
            <a:off x="4953000" y="2476500"/>
            <a:ext cx="3714900" cy="1714500"/>
            <a:chOff x="0" y="0"/>
            <a:chExt cx="3714900" cy="1714500"/>
          </a:xfrm>
        </p:grpSpPr>
        <p:sp>
          <p:nvSpPr>
            <p:cNvPr id="109" name="Google Shape;109;p16"/>
            <p:cNvSpPr/>
            <p:nvPr/>
          </p:nvSpPr>
          <p:spPr>
            <a:xfrm>
              <a:off x="0" y="0"/>
              <a:ext cx="3714900" cy="1714500"/>
            </a:xfrm>
            <a:prstGeom prst="roundRect">
              <a:avLst>
                <a:gd fmla="val 3333" name="adj"/>
              </a:avLst>
            </a:prstGeom>
            <a:solidFill>
              <a:srgbClr val="1C1C1E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6"/>
            <p:cNvSpPr/>
            <p:nvPr/>
          </p:nvSpPr>
          <p:spPr>
            <a:xfrm>
              <a:off x="0" y="0"/>
              <a:ext cx="57300" cy="1714500"/>
            </a:xfrm>
            <a:prstGeom prst="roundRect">
              <a:avLst>
                <a:gd fmla="val 50000" name="adj"/>
              </a:avLst>
            </a:prstGeom>
            <a:solidFill>
              <a:srgbClr val="D95C14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6"/>
            <p:cNvSpPr txBox="1"/>
            <p:nvPr/>
          </p:nvSpPr>
          <p:spPr>
            <a:xfrm>
              <a:off x="228600" y="190500"/>
              <a:ext cx="3257700" cy="1333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s" sz="1400">
                  <a:solidFill>
                    <a:srgbClr val="D95C14"/>
                  </a:solidFill>
                  <a:latin typeface="Oswald"/>
                  <a:ea typeface="Oswald"/>
                  <a:cs typeface="Oswald"/>
                  <a:sym typeface="Oswald"/>
                </a:rPr>
                <a:t>VIDEO TUTORIAL PRÁCTICO</a:t>
              </a:r>
              <a:endParaRPr b="1" i="0" sz="1400">
                <a:solidFill>
                  <a:srgbClr val="D95C14"/>
                </a:solidFill>
                <a:latin typeface="Oswald"/>
                <a:ea typeface="Oswald"/>
                <a:cs typeface="Oswald"/>
                <a:sym typeface="Oswald"/>
              </a:endParaRPr>
            </a:p>
            <a:p>
              <a:pPr indent="0" lvl="0" marL="0" rtl="0" algn="l">
                <a:spcBef>
                  <a:spcPts val="800"/>
                </a:spcBef>
                <a:spcAft>
                  <a:spcPts val="0"/>
                </a:spcAft>
                <a:buNone/>
              </a:pPr>
              <a:r>
                <a:rPr b="0" i="0" lang="es" sz="1100">
                  <a:solidFill>
                    <a:srgbClr val="E0E0E2"/>
                  </a:solidFill>
                  <a:latin typeface="Roboto"/>
                  <a:ea typeface="Roboto"/>
                  <a:cs typeface="Roboto"/>
                  <a:sym typeface="Roboto"/>
                </a:rPr>
                <a:t>Domina el uso de la plataforma MakePan y optimiza tus recetas paso a paso.</a:t>
              </a:r>
              <a:endParaRPr b="0" i="0" sz="1100">
                <a:solidFill>
                  <a:srgbClr val="E0E0E2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1400"/>
                </a:spcBef>
                <a:spcAft>
                  <a:spcPts val="0"/>
                </a:spcAft>
                <a:buNone/>
              </a:pPr>
              <a:r>
                <a:rPr b="0" i="0" lang="es" sz="1100">
                  <a:solidFill>
                    <a:srgbClr val="D95C14"/>
                  </a:solidFill>
                  <a:latin typeface="Oswald SemiBold"/>
                  <a:ea typeface="Oswald SemiBold"/>
                  <a:cs typeface="Oswald SemiBold"/>
                  <a:sym typeface="Oswald SemiBold"/>
                </a:rPr>
                <a:t>▶ VER TUTORIAL EN VIDEO</a:t>
              </a:r>
              <a:endParaRPr b="0" i="0" sz="1100">
                <a:solidFill>
                  <a:srgbClr val="D95C14"/>
                </a:solidFill>
                <a:latin typeface="Oswald SemiBold"/>
                <a:ea typeface="Oswald SemiBold"/>
                <a:cs typeface="Oswald SemiBold"/>
                <a:sym typeface="Oswald SemiBold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oogle Shape;116;p17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117" name="Google Shape;117;p17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rgbClr val="F4F4F5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7"/>
            <p:cNvSpPr/>
            <p:nvPr/>
          </p:nvSpPr>
          <p:spPr>
            <a:xfrm>
              <a:off x="381000" y="571500"/>
              <a:ext cx="8382000" cy="19200"/>
            </a:xfrm>
            <a:prstGeom prst="rect">
              <a:avLst/>
            </a:prstGeom>
            <a:solidFill>
              <a:srgbClr val="E0E0E2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7"/>
          <p:cNvSpPr txBox="1"/>
          <p:nvPr/>
        </p:nvSpPr>
        <p:spPr>
          <a:xfrm>
            <a:off x="381000" y="714375"/>
            <a:ext cx="83820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" sz="2600">
                <a:solidFill>
                  <a:srgbClr val="1C1C1E"/>
                </a:solidFill>
                <a:latin typeface="Oswald"/>
                <a:ea typeface="Oswald"/>
                <a:cs typeface="Oswald"/>
                <a:sym typeface="Oswald"/>
              </a:rPr>
              <a:t>Estandarización y rentabilidad para el negocio panadero</a:t>
            </a:r>
            <a:endParaRPr b="1" sz="2600">
              <a:solidFill>
                <a:srgbClr val="1C1C1E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lang="es" sz="1300">
                <a:solidFill>
                  <a:srgbClr val="5A5A5E"/>
                </a:solidFill>
                <a:latin typeface="Roboto"/>
                <a:ea typeface="Roboto"/>
                <a:cs typeface="Roboto"/>
                <a:sym typeface="Roboto"/>
              </a:rPr>
              <a:t>La implementación de MakePan en la rutina diaria genera ventajas competitivas directas:</a:t>
            </a:r>
            <a:endParaRPr b="0" sz="1300">
              <a:solidFill>
                <a:srgbClr val="5A5A5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20" name="Google Shape;120;p17"/>
          <p:cNvGrpSpPr/>
          <p:nvPr/>
        </p:nvGrpSpPr>
        <p:grpSpPr>
          <a:xfrm>
            <a:off x="381000" y="1524000"/>
            <a:ext cx="8319925" cy="3000525"/>
            <a:chOff x="0" y="0"/>
            <a:chExt cx="8319925" cy="3000525"/>
          </a:xfrm>
        </p:grpSpPr>
        <p:grpSp>
          <p:nvGrpSpPr>
            <p:cNvPr id="121" name="Google Shape;121;p17"/>
            <p:cNvGrpSpPr/>
            <p:nvPr/>
          </p:nvGrpSpPr>
          <p:grpSpPr>
            <a:xfrm>
              <a:off x="0" y="0"/>
              <a:ext cx="2571900" cy="1428900"/>
              <a:chOff x="0" y="0"/>
              <a:chExt cx="2571900" cy="1428900"/>
            </a:xfrm>
          </p:grpSpPr>
          <p:sp>
            <p:nvSpPr>
              <p:cNvPr id="122" name="Google Shape;122;p17"/>
              <p:cNvSpPr/>
              <p:nvPr/>
            </p:nvSpPr>
            <p:spPr>
              <a:xfrm>
                <a:off x="0" y="0"/>
                <a:ext cx="2571900" cy="1428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17"/>
              <p:cNvSpPr/>
              <p:nvPr/>
            </p:nvSpPr>
            <p:spPr>
              <a:xfrm>
                <a:off x="0" y="0"/>
                <a:ext cx="381000" cy="38100"/>
              </a:xfrm>
              <a:prstGeom prst="rect">
                <a:avLst/>
              </a:prstGeom>
              <a:solidFill>
                <a:srgbClr val="D95C14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7"/>
              <p:cNvSpPr txBox="1"/>
              <p:nvPr/>
            </p:nvSpPr>
            <p:spPr>
              <a:xfrm>
                <a:off x="152400" y="152400"/>
                <a:ext cx="2267100" cy="112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s" sz="1300">
                    <a:solidFill>
                      <a:srgbClr val="D95C14"/>
                    </a:solidFill>
                    <a:latin typeface="Oswald SemiBold"/>
                    <a:ea typeface="Oswald SemiBold"/>
                    <a:cs typeface="Oswald SemiBold"/>
                    <a:sym typeface="Oswald SemiBold"/>
                  </a:rPr>
                  <a:t>Control de Costos</a:t>
                </a:r>
                <a:endParaRPr b="0" sz="1300">
                  <a:solidFill>
                    <a:srgbClr val="D95C14"/>
                  </a:solidFill>
                  <a:latin typeface="Oswald SemiBold"/>
                  <a:ea typeface="Oswald SemiBold"/>
                  <a:cs typeface="Oswald SemiBold"/>
                  <a:sym typeface="Oswald SemiBold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es" sz="1100">
                    <a:solidFill>
                      <a:srgbClr val="1C1C1E"/>
                    </a:solidFill>
                    <a:latin typeface="Roboto"/>
                    <a:ea typeface="Roboto"/>
                    <a:cs typeface="Roboto"/>
                    <a:sym typeface="Roboto"/>
                  </a:rPr>
                  <a:t>Evita la sobredosificación de insumos, reduciendo el gasto mensual en levadura.</a:t>
                </a:r>
                <a:endParaRPr b="0" sz="1100">
                  <a:solidFill>
                    <a:srgbClr val="1C1C1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125" name="Google Shape;125;p17"/>
            <p:cNvGrpSpPr/>
            <p:nvPr/>
          </p:nvGrpSpPr>
          <p:grpSpPr>
            <a:xfrm>
              <a:off x="2762250" y="0"/>
              <a:ext cx="2571900" cy="1428900"/>
              <a:chOff x="0" y="0"/>
              <a:chExt cx="2571900" cy="1428900"/>
            </a:xfrm>
          </p:grpSpPr>
          <p:sp>
            <p:nvSpPr>
              <p:cNvPr id="126" name="Google Shape;126;p17"/>
              <p:cNvSpPr/>
              <p:nvPr/>
            </p:nvSpPr>
            <p:spPr>
              <a:xfrm>
                <a:off x="0" y="0"/>
                <a:ext cx="2571900" cy="1428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" name="Google Shape;127;p17"/>
              <p:cNvSpPr/>
              <p:nvPr/>
            </p:nvSpPr>
            <p:spPr>
              <a:xfrm>
                <a:off x="0" y="0"/>
                <a:ext cx="381000" cy="38100"/>
              </a:xfrm>
              <a:prstGeom prst="rect">
                <a:avLst/>
              </a:prstGeom>
              <a:solidFill>
                <a:srgbClr val="1C1C1E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8" name="Google Shape;128;p17"/>
              <p:cNvSpPr txBox="1"/>
              <p:nvPr/>
            </p:nvSpPr>
            <p:spPr>
              <a:xfrm>
                <a:off x="152400" y="152400"/>
                <a:ext cx="2267100" cy="112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s" sz="1300">
                    <a:solidFill>
                      <a:srgbClr val="D95C14"/>
                    </a:solidFill>
                    <a:latin typeface="Oswald SemiBold"/>
                    <a:ea typeface="Oswald SemiBold"/>
                    <a:cs typeface="Oswald SemiBold"/>
                    <a:sym typeface="Oswald SemiBold"/>
                  </a:rPr>
                  <a:t>Calidad Uniforme</a:t>
                </a:r>
                <a:endParaRPr b="0" sz="1300">
                  <a:solidFill>
                    <a:srgbClr val="D95C14"/>
                  </a:solidFill>
                  <a:latin typeface="Oswald SemiBold"/>
                  <a:ea typeface="Oswald SemiBold"/>
                  <a:cs typeface="Oswald SemiBold"/>
                  <a:sym typeface="Oswald SemiBold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es" sz="1100">
                    <a:solidFill>
                      <a:srgbClr val="1C1C1E"/>
                    </a:solidFill>
                    <a:latin typeface="Roboto"/>
                    <a:ea typeface="Roboto"/>
                    <a:cs typeface="Roboto"/>
                    <a:sym typeface="Roboto"/>
                  </a:rPr>
                  <a:t>Garantiza el mismo volumen, textura de miga y color de corteza en todas las horneadas.</a:t>
                </a:r>
                <a:endParaRPr b="0" sz="1100">
                  <a:solidFill>
                    <a:srgbClr val="1C1C1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129" name="Google Shape;129;p17"/>
            <p:cNvGrpSpPr/>
            <p:nvPr/>
          </p:nvGrpSpPr>
          <p:grpSpPr>
            <a:xfrm>
              <a:off x="0" y="1571625"/>
              <a:ext cx="2571900" cy="1428900"/>
              <a:chOff x="0" y="0"/>
              <a:chExt cx="2571900" cy="1428900"/>
            </a:xfrm>
          </p:grpSpPr>
          <p:sp>
            <p:nvSpPr>
              <p:cNvPr id="130" name="Google Shape;130;p17"/>
              <p:cNvSpPr/>
              <p:nvPr/>
            </p:nvSpPr>
            <p:spPr>
              <a:xfrm>
                <a:off x="0" y="0"/>
                <a:ext cx="2571900" cy="1428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" name="Google Shape;131;p17"/>
              <p:cNvSpPr/>
              <p:nvPr/>
            </p:nvSpPr>
            <p:spPr>
              <a:xfrm>
                <a:off x="0" y="0"/>
                <a:ext cx="381000" cy="38100"/>
              </a:xfrm>
              <a:prstGeom prst="rect">
                <a:avLst/>
              </a:prstGeom>
              <a:solidFill>
                <a:srgbClr val="1C1C1E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2" name="Google Shape;132;p17"/>
              <p:cNvSpPr txBox="1"/>
              <p:nvPr/>
            </p:nvSpPr>
            <p:spPr>
              <a:xfrm>
                <a:off x="152400" y="152400"/>
                <a:ext cx="2267100" cy="112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s" sz="1300">
                    <a:solidFill>
                      <a:srgbClr val="D95C14"/>
                    </a:solidFill>
                    <a:latin typeface="Oswald SemiBold"/>
                    <a:ea typeface="Oswald SemiBold"/>
                    <a:cs typeface="Oswald SemiBold"/>
                    <a:sym typeface="Oswald SemiBold"/>
                  </a:rPr>
                  <a:t>Eficiencia Operativa</a:t>
                </a:r>
                <a:endParaRPr b="0" sz="1300">
                  <a:solidFill>
                    <a:srgbClr val="D95C14"/>
                  </a:solidFill>
                  <a:latin typeface="Oswald SemiBold"/>
                  <a:ea typeface="Oswald SemiBold"/>
                  <a:cs typeface="Oswald SemiBold"/>
                  <a:sym typeface="Oswald SemiBold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es" sz="1100">
                    <a:solidFill>
                      <a:srgbClr val="1C1C1E"/>
                    </a:solidFill>
                    <a:latin typeface="Roboto"/>
                    <a:ea typeface="Roboto"/>
                    <a:cs typeface="Roboto"/>
                    <a:sym typeface="Roboto"/>
                  </a:rPr>
                  <a:t>Reduce el tiempo de planificación del maestro panadero.</a:t>
                </a:r>
                <a:endParaRPr b="0" sz="1100">
                  <a:solidFill>
                    <a:srgbClr val="1C1C1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133" name="Google Shape;133;p17"/>
            <p:cNvGrpSpPr/>
            <p:nvPr/>
          </p:nvGrpSpPr>
          <p:grpSpPr>
            <a:xfrm>
              <a:off x="2762250" y="1571625"/>
              <a:ext cx="2571900" cy="1428900"/>
              <a:chOff x="0" y="0"/>
              <a:chExt cx="2571900" cy="1428900"/>
            </a:xfrm>
          </p:grpSpPr>
          <p:sp>
            <p:nvSpPr>
              <p:cNvPr id="134" name="Google Shape;134;p17"/>
              <p:cNvSpPr/>
              <p:nvPr/>
            </p:nvSpPr>
            <p:spPr>
              <a:xfrm>
                <a:off x="0" y="0"/>
                <a:ext cx="2571900" cy="14289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" name="Google Shape;135;p17"/>
              <p:cNvSpPr/>
              <p:nvPr/>
            </p:nvSpPr>
            <p:spPr>
              <a:xfrm>
                <a:off x="0" y="0"/>
                <a:ext cx="381000" cy="38100"/>
              </a:xfrm>
              <a:prstGeom prst="rect">
                <a:avLst/>
              </a:prstGeom>
              <a:solidFill>
                <a:srgbClr val="1C1C1E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6" name="Google Shape;136;p17"/>
              <p:cNvSpPr txBox="1"/>
              <p:nvPr/>
            </p:nvSpPr>
            <p:spPr>
              <a:xfrm>
                <a:off x="152400" y="152400"/>
                <a:ext cx="2267100" cy="112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lang="es" sz="1300">
                    <a:solidFill>
                      <a:srgbClr val="D95C14"/>
                    </a:solidFill>
                    <a:latin typeface="Oswald SemiBold"/>
                    <a:ea typeface="Oswald SemiBold"/>
                    <a:cs typeface="Oswald SemiBold"/>
                    <a:sym typeface="Oswald SemiBold"/>
                  </a:rPr>
                  <a:t>Accesibilidad</a:t>
                </a:r>
                <a:endParaRPr b="0" sz="1300">
                  <a:solidFill>
                    <a:srgbClr val="D95C14"/>
                  </a:solidFill>
                  <a:latin typeface="Oswald SemiBold"/>
                  <a:ea typeface="Oswald SemiBold"/>
                  <a:cs typeface="Oswald SemiBold"/>
                  <a:sym typeface="Oswald SemiBold"/>
                </a:endParaRPr>
              </a:p>
              <a:p>
                <a:pPr indent="0" lvl="0" marL="0" rtl="0" algn="l">
                  <a:spcBef>
                    <a:spcPts val="450"/>
                  </a:spcBef>
                  <a:spcAft>
                    <a:spcPts val="0"/>
                  </a:spcAft>
                  <a:buNone/>
                </a:pPr>
                <a:r>
                  <a:rPr b="0" lang="es" sz="1100">
                    <a:solidFill>
                      <a:srgbClr val="1C1C1E"/>
                    </a:solidFill>
                    <a:latin typeface="Roboto"/>
                    <a:ea typeface="Roboto"/>
                    <a:cs typeface="Roboto"/>
                    <a:sym typeface="Roboto"/>
                  </a:rPr>
                  <a:t>Herramienta disponible 24/7 desde cualquier teléfono móvil o tableta dentro de la zona de producción.</a:t>
                </a:r>
                <a:endParaRPr b="0" sz="1100">
                  <a:solidFill>
                    <a:srgbClr val="1C1C1E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137" name="Google Shape;137;p17"/>
            <p:cNvGrpSpPr/>
            <p:nvPr/>
          </p:nvGrpSpPr>
          <p:grpSpPr>
            <a:xfrm>
              <a:off x="5570275" y="1643175"/>
              <a:ext cx="2749650" cy="1357200"/>
              <a:chOff x="45775" y="-118950"/>
              <a:chExt cx="2749650" cy="1357200"/>
            </a:xfrm>
          </p:grpSpPr>
          <p:sp>
            <p:nvSpPr>
              <p:cNvPr id="138" name="Google Shape;138;p17"/>
              <p:cNvSpPr/>
              <p:nvPr/>
            </p:nvSpPr>
            <p:spPr>
              <a:xfrm>
                <a:off x="45775" y="-118950"/>
                <a:ext cx="2667600" cy="1357200"/>
              </a:xfrm>
              <a:prstGeom prst="rect">
                <a:avLst/>
              </a:prstGeom>
              <a:solidFill>
                <a:srgbClr val="E6D5B8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9" name="Google Shape;139;p17"/>
              <p:cNvSpPr txBox="1"/>
              <p:nvPr/>
            </p:nvSpPr>
            <p:spPr>
              <a:xfrm>
                <a:off x="318925" y="59550"/>
                <a:ext cx="2476500" cy="1000200"/>
              </a:xfrm>
              <a:prstGeom prst="rect">
                <a:avLst/>
              </a:prstGeom>
              <a:solidFill>
                <a:srgbClr val="000000">
                  <a:alpha val="0"/>
                </a:srgbClr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s" sz="1400">
                    <a:solidFill>
                      <a:srgbClr val="D95C14"/>
                    </a:solidFill>
                    <a:latin typeface="Oswald"/>
                    <a:ea typeface="Oswald"/>
                    <a:cs typeface="Oswald"/>
                    <a:sym typeface="Oswald"/>
                  </a:rPr>
                  <a:t>MÁXIMA PRECISIÓN</a:t>
                </a:r>
                <a:endParaRPr b="1" i="0" sz="1400">
                  <a:solidFill>
                    <a:srgbClr val="D95C14"/>
                  </a:solidFill>
                  <a:latin typeface="Oswald"/>
                  <a:ea typeface="Oswald"/>
                  <a:cs typeface="Oswald"/>
                  <a:sym typeface="Oswald"/>
                </a:endParaRPr>
              </a:p>
              <a:p>
                <a:pPr indent="0" lvl="0" marL="0" rtl="0" algn="l">
                  <a:spcBef>
                    <a:spcPts val="300"/>
                  </a:spcBef>
                  <a:spcAft>
                    <a:spcPts val="0"/>
                  </a:spcAft>
                  <a:buNone/>
                </a:pPr>
                <a:r>
                  <a:rPr b="0" i="0" lang="es" sz="1050">
                    <a:solidFill>
                      <a:srgbClr val="1C1C1E"/>
                    </a:solidFill>
                    <a:latin typeface="Roboto"/>
                    <a:ea typeface="Roboto"/>
                    <a:cs typeface="Roboto"/>
                    <a:sym typeface="Roboto"/>
                  </a:rPr>
                  <a:t>Optimización de procesos y estandarización técnica garantizada.</a:t>
                </a:r>
                <a:endParaRPr b="1" i="0" sz="1050">
                  <a:solidFill>
                    <a:srgbClr val="D95C14"/>
                  </a:solidFill>
                  <a:latin typeface="Oswald"/>
                  <a:ea typeface="Oswald"/>
                  <a:cs typeface="Oswald"/>
                  <a:sym typeface="Oswald"/>
                </a:endParaRPr>
              </a:p>
            </p:txBody>
          </p:sp>
        </p:grpSp>
      </p:grpSp>
      <p:pic>
        <p:nvPicPr>
          <p:cNvPr descr="Fotografía profesional de pan artesanal recién horneado con corteza dorada perfecta y textura impecable, exhibido en una panadería de alta calidad que demuestra excelentes resultados." id="140" name="Google Shape;140;p17"/>
          <p:cNvPicPr preferRelativeResize="0"/>
          <p:nvPr/>
        </p:nvPicPr>
        <p:blipFill rotWithShape="1">
          <a:blip r:embed="rId3">
            <a:alphaModFix/>
          </a:blip>
          <a:srcRect b="1105" l="0" r="0" t="1115"/>
          <a:stretch/>
        </p:blipFill>
        <p:spPr>
          <a:xfrm>
            <a:off x="5951275" y="1518825"/>
            <a:ext cx="2667600" cy="1418100"/>
          </a:xfrm>
          <a:prstGeom prst="roundRect">
            <a:avLst>
              <a:gd fmla="val 3636" name="adj"/>
            </a:avLst>
          </a:prstGeom>
          <a:noFill/>
          <a:ln>
            <a:noFill/>
          </a:ln>
        </p:spPr>
      </p:pic>
      <p:pic>
        <p:nvPicPr>
          <p:cNvPr id="141" name="Google Shape;141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1000" y="120125"/>
            <a:ext cx="496251" cy="454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